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4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D1"/>
    <a:srgbClr val="9BBB59"/>
    <a:srgbClr val="B9BB59"/>
    <a:srgbClr val="99FF99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5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3301-AD00-4C90-957C-ABD00B3A3EBB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9514-1F60-4D58-98FF-0342AFA4C9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1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9514-1F60-4D58-98FF-0342AFA4C945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9550E-8AC1-487D-AD86-917458BFA07A}" type="slidenum">
              <a:rPr lang="it-IT" smtClean="0">
                <a:cs typeface="Arial" charset="0"/>
              </a:rPr>
              <a:pPr eaLnBrk="1" hangingPunct="1"/>
              <a:t>2</a:t>
            </a:fld>
            <a:endParaRPr lang="it-I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71007-9167-49EA-BEEF-32BAC3A91B6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71007-9167-49EA-BEEF-32BAC3A91B6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3E48-6195-42B5-ABA8-175820888031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8B4E-BC90-4D2E-BEED-C83179277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BC31-1044-41DD-81FF-67C06E2486A1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0A7A-33B4-486A-A72C-E721B4B078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BADC-62CD-473F-AE9A-863F1A4981D1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99F2-4245-47DB-B006-53563AF6C8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4564-B0CF-4413-83E3-58CA65497276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FB5C-B8D1-4FED-BA6D-B8BEFC4B4F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C62B-9678-4EC8-9F56-A91F62A10DCB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E845-6747-4D93-8444-05682C7D04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A26E-BAE8-43F2-BA4A-8066C8382862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766D-48F2-417F-AC92-91BF1F0B6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9DB-E3BB-4AA6-8665-5A66CDBC4445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2B44-DF23-43CA-A4A6-CD2DDCFEC9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C509-76D3-4B87-9229-9B3D030DD0D5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1660-72CF-4499-A390-508387D84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285A-63FC-481C-B853-C62A9C898973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8B5C-BBEA-434D-90B6-D250431F98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0450-A9E4-4117-8625-1B561BEED015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09B8-8724-45B2-A759-BACFA9CE9D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5EF8-64E9-4E87-9A23-EB8137E5D0D0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6438-82D7-4ED3-82D6-D12187150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B61CE-B5B5-4834-A2E8-9E28AB2FEB9B}" type="datetimeFigureOut">
              <a:rPr lang="it-IT"/>
              <a:pPr>
                <a:defRPr/>
              </a:pPr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19231-6E5A-4A1A-9506-69103C110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/>
          <p:cNvSpPr>
            <a:spLocks noChangeArrowheads="1"/>
          </p:cNvSpPr>
          <p:nvPr/>
        </p:nvSpPr>
        <p:spPr bwMode="auto">
          <a:xfrm rot="5400000">
            <a:off x="-3242468" y="3271044"/>
            <a:ext cx="6853237" cy="365125"/>
          </a:xfrm>
          <a:prstGeom prst="rect">
            <a:avLst/>
          </a:prstGeom>
          <a:gradFill flip="none" rotWithShape="1">
            <a:gsLst>
              <a:gs pos="0">
                <a:srgbClr val="660033"/>
              </a:gs>
              <a:gs pos="78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2051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1685783" cy="17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82592" y="1357298"/>
            <a:ext cx="87471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3200" b="1" dirty="0">
                <a:solidFill>
                  <a:srgbClr val="660033"/>
                </a:solidFill>
              </a:rPr>
              <a:t>VineMan.org</a:t>
            </a:r>
          </a:p>
          <a:p>
            <a:pPr lvl="1" algn="ctr">
              <a:spcBef>
                <a:spcPct val="50000"/>
              </a:spcBef>
            </a:pPr>
            <a:r>
              <a:rPr lang="en-US" sz="2400" b="1" dirty="0">
                <a:solidFill>
                  <a:srgbClr val="660033"/>
                </a:solidFill>
              </a:rPr>
              <a:t>Integration of plant resistance, cropping practices, and </a:t>
            </a:r>
            <a:r>
              <a:rPr lang="en-US" sz="2400" b="1" dirty="0" smtClean="0">
                <a:solidFill>
                  <a:srgbClr val="660033"/>
                </a:solidFill>
              </a:rPr>
              <a:t>biological control </a:t>
            </a:r>
            <a:r>
              <a:rPr lang="en-US" sz="2400" b="1" dirty="0">
                <a:solidFill>
                  <a:srgbClr val="660033"/>
                </a:solidFill>
              </a:rPr>
              <a:t>agents for enhancing disease management, yield efficiency, and biodiversity in organic European vineyards</a:t>
            </a:r>
          </a:p>
          <a:p>
            <a:pPr lvl="1" algn="ctr">
              <a:spcBef>
                <a:spcPct val="50000"/>
              </a:spcBef>
            </a:pPr>
            <a:endParaRPr lang="en-US" b="1" dirty="0">
              <a:solidFill>
                <a:srgbClr val="660033"/>
              </a:solidFill>
            </a:endParaRPr>
          </a:p>
        </p:txBody>
      </p:sp>
      <p:pic>
        <p:nvPicPr>
          <p:cNvPr id="2053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876925"/>
            <a:ext cx="2162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magin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60350"/>
            <a:ext cx="20097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magin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5917407"/>
            <a:ext cx="2238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magin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2830" y="5013176"/>
            <a:ext cx="192664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magin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943609"/>
            <a:ext cx="2743055" cy="5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" descr="universita-cattolic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16" t="9479" r="14030" b="7582"/>
          <a:stretch>
            <a:fillRect/>
          </a:stretch>
        </p:blipFill>
        <p:spPr bwMode="auto">
          <a:xfrm>
            <a:off x="1357290" y="3643314"/>
            <a:ext cx="1000132" cy="1399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949984"/>
            <a:ext cx="15735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CasellaDiTesto 7"/>
          <p:cNvSpPr txBox="1">
            <a:spLocks noChangeArrowheads="1"/>
          </p:cNvSpPr>
          <p:nvPr/>
        </p:nvSpPr>
        <p:spPr bwMode="auto">
          <a:xfrm>
            <a:off x="6780213" y="996950"/>
            <a:ext cx="2284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FP7 ERA-Net project (no. 249667)</a:t>
            </a:r>
            <a:endParaRPr lang="it-IT" sz="1000" b="1"/>
          </a:p>
        </p:txBody>
      </p:sp>
      <p:pic>
        <p:nvPicPr>
          <p:cNvPr id="17" name="Bild 15" descr="AGZ_Logo_A3-A4_DE_CMYK.eps"/>
          <p:cNvPicPr>
            <a:picLocks noChangeAspect="1"/>
          </p:cNvPicPr>
          <p:nvPr/>
        </p:nvPicPr>
        <p:blipFill>
          <a:blip r:embed="rId11" cstate="print"/>
          <a:srcRect r="75073" b="33096"/>
          <a:stretch>
            <a:fillRect/>
          </a:stretch>
        </p:blipFill>
        <p:spPr bwMode="auto">
          <a:xfrm>
            <a:off x="5457388" y="3875195"/>
            <a:ext cx="972000" cy="93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ages_logo"/>
          <p:cNvPicPr>
            <a:picLocks noGrp="1" noChangeAspect="1" noChangeArrowheads="1"/>
          </p:cNvPicPr>
          <p:nvPr>
            <p:ph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2786050" y="3914265"/>
            <a:ext cx="2260039" cy="8572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35"/>
          <p:cNvSpPr txBox="1">
            <a:spLocks noChangeArrowheads="1"/>
          </p:cNvSpPr>
          <p:nvPr/>
        </p:nvSpPr>
        <p:spPr bwMode="auto">
          <a:xfrm>
            <a:off x="287338" y="1282700"/>
            <a:ext cx="8853487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Università Cattolica del Sacro Cuore (UCSC) – Italy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Agricultural Research Council (CRA-VIC) – Italy 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AGES - Institute of Plant Health (IPGH)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– Austria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Staatliches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Weinbauinstitut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(SWI) – Germany 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Universidad de La Rioja (UDLR) – Spain 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Agricultural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Institute of Slovenia (KIS) – Slovenia 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Education and research centre for enology and pomology (LFZ) – Austria</a:t>
            </a:r>
          </a:p>
          <a:p>
            <a:pPr marL="87313" lvl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University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of Natural Resources and Life Sciences (BOKU) – Austria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5400000">
            <a:off x="-3242468" y="3271044"/>
            <a:ext cx="6853237" cy="365125"/>
          </a:xfrm>
          <a:prstGeom prst="rect">
            <a:avLst/>
          </a:prstGeom>
          <a:gradFill flip="none" rotWithShape="1">
            <a:gsLst>
              <a:gs pos="0">
                <a:srgbClr val="660033"/>
              </a:gs>
              <a:gs pos="78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819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2493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2513" y="323850"/>
            <a:ext cx="6615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660033"/>
                </a:solidFill>
                <a:cs typeface="Arial" charset="0"/>
              </a:rPr>
              <a:t>The Consortium</a:t>
            </a:r>
          </a:p>
        </p:txBody>
      </p:sp>
    </p:spTree>
    <p:extLst>
      <p:ext uri="{BB962C8B-B14F-4D97-AF65-F5344CB8AC3E}">
        <p14:creationId xmlns:p14="http://schemas.microsoft.com/office/powerpoint/2010/main" val="1275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 rot="5400000">
            <a:off x="-3242468" y="3271044"/>
            <a:ext cx="6853237" cy="365125"/>
          </a:xfrm>
          <a:prstGeom prst="rect">
            <a:avLst/>
          </a:prstGeom>
          <a:gradFill flip="none" rotWithShape="1">
            <a:gsLst>
              <a:gs pos="0">
                <a:srgbClr val="660033"/>
              </a:gs>
              <a:gs pos="78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6149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12493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7"/>
          <p:cNvGrpSpPr>
            <a:grpSpLocks/>
          </p:cNvGrpSpPr>
          <p:nvPr/>
        </p:nvGrpSpPr>
        <p:grpSpPr bwMode="auto">
          <a:xfrm>
            <a:off x="725491" y="928670"/>
            <a:ext cx="8132789" cy="2627313"/>
            <a:chOff x="240256" y="712694"/>
            <a:chExt cx="8131768" cy="2627943"/>
          </a:xfrm>
        </p:grpSpPr>
        <p:sp>
          <p:nvSpPr>
            <p:cNvPr id="19" name="Figura a mano libera 18"/>
            <p:cNvSpPr/>
            <p:nvPr/>
          </p:nvSpPr>
          <p:spPr>
            <a:xfrm>
              <a:off x="3359302" y="1004864"/>
              <a:ext cx="5012722" cy="2043603"/>
            </a:xfrm>
            <a:custGeom>
              <a:avLst/>
              <a:gdLst>
                <a:gd name="connsiteX0" fmla="*/ 340666 w 2043956"/>
                <a:gd name="connsiteY0" fmla="*/ 0 h 5544632"/>
                <a:gd name="connsiteX1" fmla="*/ 1703290 w 2043956"/>
                <a:gd name="connsiteY1" fmla="*/ 0 h 5544632"/>
                <a:gd name="connsiteX2" fmla="*/ 2043956 w 2043956"/>
                <a:gd name="connsiteY2" fmla="*/ 340666 h 5544632"/>
                <a:gd name="connsiteX3" fmla="*/ 2043956 w 2043956"/>
                <a:gd name="connsiteY3" fmla="*/ 5544632 h 5544632"/>
                <a:gd name="connsiteX4" fmla="*/ 2043956 w 2043956"/>
                <a:gd name="connsiteY4" fmla="*/ 5544632 h 5544632"/>
                <a:gd name="connsiteX5" fmla="*/ 0 w 2043956"/>
                <a:gd name="connsiteY5" fmla="*/ 5544632 h 5544632"/>
                <a:gd name="connsiteX6" fmla="*/ 0 w 2043956"/>
                <a:gd name="connsiteY6" fmla="*/ 5544632 h 5544632"/>
                <a:gd name="connsiteX7" fmla="*/ 0 w 2043956"/>
                <a:gd name="connsiteY7" fmla="*/ 340666 h 5544632"/>
                <a:gd name="connsiteX8" fmla="*/ 340666 w 2043956"/>
                <a:gd name="connsiteY8" fmla="*/ 0 h 55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956" h="5544632">
                  <a:moveTo>
                    <a:pt x="2043956" y="924123"/>
                  </a:moveTo>
                  <a:lnTo>
                    <a:pt x="2043956" y="4620509"/>
                  </a:lnTo>
                  <a:cubicBezTo>
                    <a:pt x="2043956" y="5130889"/>
                    <a:pt x="1987731" y="5544632"/>
                    <a:pt x="1918374" y="5544632"/>
                  </a:cubicBezTo>
                  <a:lnTo>
                    <a:pt x="0" y="5544632"/>
                  </a:lnTo>
                  <a:lnTo>
                    <a:pt x="0" y="55446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18374" y="0"/>
                  </a:lnTo>
                  <a:cubicBezTo>
                    <a:pt x="1987731" y="0"/>
                    <a:pt x="2043956" y="413743"/>
                    <a:pt x="2043956" y="924123"/>
                  </a:cubicBezTo>
                  <a:close/>
                </a:path>
              </a:pathLst>
            </a:custGeom>
            <a:solidFill>
              <a:srgbClr val="DEE7D1">
                <a:alpha val="96863"/>
              </a:srgbClr>
            </a:solidFill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23603" rIns="347428" bIns="223603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improve control of key plant diseases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enhance grape production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reduce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mycotoxin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contamination 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increase microbial biodiversity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minimize the environmental impact 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240256" y="712694"/>
              <a:ext cx="3119046" cy="2627943"/>
            </a:xfrm>
            <a:custGeom>
              <a:avLst/>
              <a:gdLst>
                <a:gd name="connsiteX0" fmla="*/ 0 w 3118855"/>
                <a:gd name="connsiteY0" fmla="*/ 437999 h 2627943"/>
                <a:gd name="connsiteX1" fmla="*/ 437999 w 3118855"/>
                <a:gd name="connsiteY1" fmla="*/ 0 h 2627943"/>
                <a:gd name="connsiteX2" fmla="*/ 2680856 w 3118855"/>
                <a:gd name="connsiteY2" fmla="*/ 0 h 2627943"/>
                <a:gd name="connsiteX3" fmla="*/ 3118855 w 3118855"/>
                <a:gd name="connsiteY3" fmla="*/ 437999 h 2627943"/>
                <a:gd name="connsiteX4" fmla="*/ 3118855 w 3118855"/>
                <a:gd name="connsiteY4" fmla="*/ 2189944 h 2627943"/>
                <a:gd name="connsiteX5" fmla="*/ 2680856 w 3118855"/>
                <a:gd name="connsiteY5" fmla="*/ 2627943 h 2627943"/>
                <a:gd name="connsiteX6" fmla="*/ 437999 w 3118855"/>
                <a:gd name="connsiteY6" fmla="*/ 2627943 h 2627943"/>
                <a:gd name="connsiteX7" fmla="*/ 0 w 3118855"/>
                <a:gd name="connsiteY7" fmla="*/ 2189944 h 2627943"/>
                <a:gd name="connsiteX8" fmla="*/ 0 w 3118855"/>
                <a:gd name="connsiteY8" fmla="*/ 437999 h 26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8855" h="2627943">
                  <a:moveTo>
                    <a:pt x="0" y="437999"/>
                  </a:moveTo>
                  <a:cubicBezTo>
                    <a:pt x="0" y="196099"/>
                    <a:pt x="196099" y="0"/>
                    <a:pt x="437999" y="0"/>
                  </a:cubicBezTo>
                  <a:lnTo>
                    <a:pt x="2680856" y="0"/>
                  </a:lnTo>
                  <a:cubicBezTo>
                    <a:pt x="2922756" y="0"/>
                    <a:pt x="3118855" y="196099"/>
                    <a:pt x="3118855" y="437999"/>
                  </a:cubicBezTo>
                  <a:lnTo>
                    <a:pt x="3118855" y="2189944"/>
                  </a:lnTo>
                  <a:cubicBezTo>
                    <a:pt x="3118855" y="2431844"/>
                    <a:pt x="2922756" y="2627943"/>
                    <a:pt x="2680856" y="2627943"/>
                  </a:cubicBezTo>
                  <a:lnTo>
                    <a:pt x="437999" y="2627943"/>
                  </a:lnTo>
                  <a:cubicBezTo>
                    <a:pt x="196099" y="2627943"/>
                    <a:pt x="0" y="2431844"/>
                    <a:pt x="0" y="2189944"/>
                  </a:cubicBezTo>
                  <a:lnTo>
                    <a:pt x="0" y="43799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346" tIns="177816" rIns="227346" bIns="17781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b="1" dirty="0">
                  <a:latin typeface="Arial" pitchFamily="34" charset="0"/>
                  <a:cs typeface="Arial" pitchFamily="34" charset="0"/>
                </a:rPr>
                <a:t>Aim 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develop innovative cropping systems for managing organic vineyards 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able to: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14348" y="3714752"/>
            <a:ext cx="7273067" cy="2803525"/>
            <a:chOff x="714348" y="3714752"/>
            <a:chExt cx="7273067" cy="2803525"/>
          </a:xfrm>
        </p:grpSpPr>
        <p:grpSp>
          <p:nvGrpSpPr>
            <p:cNvPr id="3" name="Gruppo 8"/>
            <p:cNvGrpSpPr>
              <a:grpSpLocks/>
            </p:cNvGrpSpPr>
            <p:nvPr/>
          </p:nvGrpSpPr>
          <p:grpSpPr bwMode="auto">
            <a:xfrm>
              <a:off x="4658428" y="3714752"/>
              <a:ext cx="3328987" cy="2803525"/>
              <a:chOff x="3169084" y="1891430"/>
              <a:chExt cx="4450915" cy="3569570"/>
            </a:xfrm>
          </p:grpSpPr>
          <p:sp>
            <p:nvSpPr>
              <p:cNvPr id="6150" name="Rettangolo 9"/>
              <p:cNvSpPr>
                <a:spLocks noChangeArrowheads="1"/>
              </p:cNvSpPr>
              <p:nvPr/>
            </p:nvSpPr>
            <p:spPr bwMode="auto">
              <a:xfrm>
                <a:off x="3169084" y="1891430"/>
                <a:ext cx="4450915" cy="3569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ccia ad arco 10"/>
              <p:cNvSpPr/>
              <p:nvPr/>
            </p:nvSpPr>
            <p:spPr>
              <a:xfrm>
                <a:off x="3723060" y="1915685"/>
                <a:ext cx="3342963" cy="3345209"/>
              </a:xfrm>
              <a:prstGeom prst="circularArrow">
                <a:avLst>
                  <a:gd name="adj1" fmla="val 4668"/>
                  <a:gd name="adj2" fmla="val 272909"/>
                  <a:gd name="adj3" fmla="val 13135995"/>
                  <a:gd name="adj4" fmla="val 17826809"/>
                  <a:gd name="adj5" fmla="val 4847"/>
                </a:avLst>
              </a:prstGeom>
              <a:solidFill>
                <a:srgbClr val="9BBB59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igura a mano libera 11"/>
              <p:cNvSpPr/>
              <p:nvPr/>
            </p:nvSpPr>
            <p:spPr>
              <a:xfrm>
                <a:off x="4370428" y="1964196"/>
                <a:ext cx="2048227" cy="1022765"/>
              </a:xfrm>
              <a:custGeom>
                <a:avLst/>
                <a:gdLst>
                  <a:gd name="connsiteX0" fmla="*/ 0 w 2049420"/>
                  <a:gd name="connsiteY0" fmla="*/ 170788 h 1024710"/>
                  <a:gd name="connsiteX1" fmla="*/ 170788 w 2049420"/>
                  <a:gd name="connsiteY1" fmla="*/ 0 h 1024710"/>
                  <a:gd name="connsiteX2" fmla="*/ 1878632 w 2049420"/>
                  <a:gd name="connsiteY2" fmla="*/ 0 h 1024710"/>
                  <a:gd name="connsiteX3" fmla="*/ 2049420 w 2049420"/>
                  <a:gd name="connsiteY3" fmla="*/ 170788 h 1024710"/>
                  <a:gd name="connsiteX4" fmla="*/ 2049420 w 2049420"/>
                  <a:gd name="connsiteY4" fmla="*/ 853922 h 1024710"/>
                  <a:gd name="connsiteX5" fmla="*/ 1878632 w 2049420"/>
                  <a:gd name="connsiteY5" fmla="*/ 1024710 h 1024710"/>
                  <a:gd name="connsiteX6" fmla="*/ 170788 w 2049420"/>
                  <a:gd name="connsiteY6" fmla="*/ 1024710 h 1024710"/>
                  <a:gd name="connsiteX7" fmla="*/ 0 w 2049420"/>
                  <a:gd name="connsiteY7" fmla="*/ 853922 h 1024710"/>
                  <a:gd name="connsiteX8" fmla="*/ 0 w 2049420"/>
                  <a:gd name="connsiteY8" fmla="*/ 170788 h 102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420" h="1024710">
                    <a:moveTo>
                      <a:pt x="0" y="170788"/>
                    </a:moveTo>
                    <a:cubicBezTo>
                      <a:pt x="0" y="76464"/>
                      <a:pt x="76464" y="0"/>
                      <a:pt x="170788" y="0"/>
                    </a:cubicBezTo>
                    <a:lnTo>
                      <a:pt x="1878632" y="0"/>
                    </a:lnTo>
                    <a:cubicBezTo>
                      <a:pt x="1972956" y="0"/>
                      <a:pt x="2049420" y="76464"/>
                      <a:pt x="2049420" y="170788"/>
                    </a:cubicBezTo>
                    <a:lnTo>
                      <a:pt x="2049420" y="853922"/>
                    </a:lnTo>
                    <a:cubicBezTo>
                      <a:pt x="2049420" y="948246"/>
                      <a:pt x="1972956" y="1024710"/>
                      <a:pt x="1878632" y="1024710"/>
                    </a:cubicBezTo>
                    <a:lnTo>
                      <a:pt x="170788" y="1024710"/>
                    </a:lnTo>
                    <a:cubicBezTo>
                      <a:pt x="76464" y="1024710"/>
                      <a:pt x="0" y="948246"/>
                      <a:pt x="0" y="853922"/>
                    </a:cubicBezTo>
                    <a:lnTo>
                      <a:pt x="0" y="170788"/>
                    </a:lnTo>
                    <a:close/>
                  </a:path>
                </a:pathLst>
              </a:custGeom>
              <a:solidFill>
                <a:srgbClr val="DEE7D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1462" tIns="141462" rIns="141462" bIns="141462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Design</a:t>
                </a:r>
              </a:p>
            </p:txBody>
          </p:sp>
          <p:sp>
            <p:nvSpPr>
              <p:cNvPr id="13" name="Figura a mano libera 12"/>
              <p:cNvSpPr/>
              <p:nvPr/>
            </p:nvSpPr>
            <p:spPr>
              <a:xfrm>
                <a:off x="5569649" y="3164833"/>
                <a:ext cx="2050350" cy="1022765"/>
              </a:xfrm>
              <a:custGeom>
                <a:avLst/>
                <a:gdLst>
                  <a:gd name="connsiteX0" fmla="*/ 0 w 2049420"/>
                  <a:gd name="connsiteY0" fmla="*/ 170788 h 1024710"/>
                  <a:gd name="connsiteX1" fmla="*/ 170788 w 2049420"/>
                  <a:gd name="connsiteY1" fmla="*/ 0 h 1024710"/>
                  <a:gd name="connsiteX2" fmla="*/ 1878632 w 2049420"/>
                  <a:gd name="connsiteY2" fmla="*/ 0 h 1024710"/>
                  <a:gd name="connsiteX3" fmla="*/ 2049420 w 2049420"/>
                  <a:gd name="connsiteY3" fmla="*/ 170788 h 1024710"/>
                  <a:gd name="connsiteX4" fmla="*/ 2049420 w 2049420"/>
                  <a:gd name="connsiteY4" fmla="*/ 853922 h 1024710"/>
                  <a:gd name="connsiteX5" fmla="*/ 1878632 w 2049420"/>
                  <a:gd name="connsiteY5" fmla="*/ 1024710 h 1024710"/>
                  <a:gd name="connsiteX6" fmla="*/ 170788 w 2049420"/>
                  <a:gd name="connsiteY6" fmla="*/ 1024710 h 1024710"/>
                  <a:gd name="connsiteX7" fmla="*/ 0 w 2049420"/>
                  <a:gd name="connsiteY7" fmla="*/ 853922 h 1024710"/>
                  <a:gd name="connsiteX8" fmla="*/ 0 w 2049420"/>
                  <a:gd name="connsiteY8" fmla="*/ 170788 h 102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420" h="1024710">
                    <a:moveTo>
                      <a:pt x="0" y="170788"/>
                    </a:moveTo>
                    <a:cubicBezTo>
                      <a:pt x="0" y="76464"/>
                      <a:pt x="76464" y="0"/>
                      <a:pt x="170788" y="0"/>
                    </a:cubicBezTo>
                    <a:lnTo>
                      <a:pt x="1878632" y="0"/>
                    </a:lnTo>
                    <a:cubicBezTo>
                      <a:pt x="1972956" y="0"/>
                      <a:pt x="2049420" y="76464"/>
                      <a:pt x="2049420" y="170788"/>
                    </a:cubicBezTo>
                    <a:lnTo>
                      <a:pt x="2049420" y="853922"/>
                    </a:lnTo>
                    <a:cubicBezTo>
                      <a:pt x="2049420" y="948246"/>
                      <a:pt x="1972956" y="1024710"/>
                      <a:pt x="1878632" y="1024710"/>
                    </a:cubicBezTo>
                    <a:lnTo>
                      <a:pt x="170788" y="1024710"/>
                    </a:lnTo>
                    <a:cubicBezTo>
                      <a:pt x="76464" y="1024710"/>
                      <a:pt x="0" y="948246"/>
                      <a:pt x="0" y="853922"/>
                    </a:cubicBezTo>
                    <a:lnTo>
                      <a:pt x="0" y="170788"/>
                    </a:lnTo>
                    <a:close/>
                  </a:path>
                </a:pathLst>
              </a:custGeom>
              <a:solidFill>
                <a:srgbClr val="DEE7D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1462" tIns="141462" rIns="141462" bIns="141462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Develop</a:t>
                </a:r>
              </a:p>
            </p:txBody>
          </p:sp>
          <p:sp>
            <p:nvSpPr>
              <p:cNvPr id="14" name="Figura a mano libera 13"/>
              <p:cNvSpPr/>
              <p:nvPr/>
            </p:nvSpPr>
            <p:spPr>
              <a:xfrm>
                <a:off x="4370428" y="4365469"/>
                <a:ext cx="2048227" cy="1022765"/>
              </a:xfrm>
              <a:custGeom>
                <a:avLst/>
                <a:gdLst>
                  <a:gd name="connsiteX0" fmla="*/ 0 w 2049420"/>
                  <a:gd name="connsiteY0" fmla="*/ 170788 h 1024710"/>
                  <a:gd name="connsiteX1" fmla="*/ 170788 w 2049420"/>
                  <a:gd name="connsiteY1" fmla="*/ 0 h 1024710"/>
                  <a:gd name="connsiteX2" fmla="*/ 1878632 w 2049420"/>
                  <a:gd name="connsiteY2" fmla="*/ 0 h 1024710"/>
                  <a:gd name="connsiteX3" fmla="*/ 2049420 w 2049420"/>
                  <a:gd name="connsiteY3" fmla="*/ 170788 h 1024710"/>
                  <a:gd name="connsiteX4" fmla="*/ 2049420 w 2049420"/>
                  <a:gd name="connsiteY4" fmla="*/ 853922 h 1024710"/>
                  <a:gd name="connsiteX5" fmla="*/ 1878632 w 2049420"/>
                  <a:gd name="connsiteY5" fmla="*/ 1024710 h 1024710"/>
                  <a:gd name="connsiteX6" fmla="*/ 170788 w 2049420"/>
                  <a:gd name="connsiteY6" fmla="*/ 1024710 h 1024710"/>
                  <a:gd name="connsiteX7" fmla="*/ 0 w 2049420"/>
                  <a:gd name="connsiteY7" fmla="*/ 853922 h 1024710"/>
                  <a:gd name="connsiteX8" fmla="*/ 0 w 2049420"/>
                  <a:gd name="connsiteY8" fmla="*/ 170788 h 102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420" h="1024710">
                    <a:moveTo>
                      <a:pt x="0" y="170788"/>
                    </a:moveTo>
                    <a:cubicBezTo>
                      <a:pt x="0" y="76464"/>
                      <a:pt x="76464" y="0"/>
                      <a:pt x="170788" y="0"/>
                    </a:cubicBezTo>
                    <a:lnTo>
                      <a:pt x="1878632" y="0"/>
                    </a:lnTo>
                    <a:cubicBezTo>
                      <a:pt x="1972956" y="0"/>
                      <a:pt x="2049420" y="76464"/>
                      <a:pt x="2049420" y="170788"/>
                    </a:cubicBezTo>
                    <a:lnTo>
                      <a:pt x="2049420" y="853922"/>
                    </a:lnTo>
                    <a:cubicBezTo>
                      <a:pt x="2049420" y="948246"/>
                      <a:pt x="1972956" y="1024710"/>
                      <a:pt x="1878632" y="1024710"/>
                    </a:cubicBezTo>
                    <a:lnTo>
                      <a:pt x="170788" y="1024710"/>
                    </a:lnTo>
                    <a:cubicBezTo>
                      <a:pt x="76464" y="1024710"/>
                      <a:pt x="0" y="948246"/>
                      <a:pt x="0" y="853922"/>
                    </a:cubicBezTo>
                    <a:lnTo>
                      <a:pt x="0" y="170788"/>
                    </a:lnTo>
                    <a:close/>
                  </a:path>
                </a:pathLst>
              </a:custGeom>
              <a:solidFill>
                <a:srgbClr val="DEE7D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1462" tIns="141462" rIns="141462" bIns="141462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Test</a:t>
                </a:r>
              </a:p>
            </p:txBody>
          </p:sp>
          <p:sp>
            <p:nvSpPr>
              <p:cNvPr id="15" name="Figura a mano libera 14"/>
              <p:cNvSpPr/>
              <p:nvPr/>
            </p:nvSpPr>
            <p:spPr>
              <a:xfrm>
                <a:off x="3169084" y="3164833"/>
                <a:ext cx="2050350" cy="1022765"/>
              </a:xfrm>
              <a:custGeom>
                <a:avLst/>
                <a:gdLst>
                  <a:gd name="connsiteX0" fmla="*/ 0 w 2049420"/>
                  <a:gd name="connsiteY0" fmla="*/ 170788 h 1024710"/>
                  <a:gd name="connsiteX1" fmla="*/ 170788 w 2049420"/>
                  <a:gd name="connsiteY1" fmla="*/ 0 h 1024710"/>
                  <a:gd name="connsiteX2" fmla="*/ 1878632 w 2049420"/>
                  <a:gd name="connsiteY2" fmla="*/ 0 h 1024710"/>
                  <a:gd name="connsiteX3" fmla="*/ 2049420 w 2049420"/>
                  <a:gd name="connsiteY3" fmla="*/ 170788 h 1024710"/>
                  <a:gd name="connsiteX4" fmla="*/ 2049420 w 2049420"/>
                  <a:gd name="connsiteY4" fmla="*/ 853922 h 1024710"/>
                  <a:gd name="connsiteX5" fmla="*/ 1878632 w 2049420"/>
                  <a:gd name="connsiteY5" fmla="*/ 1024710 h 1024710"/>
                  <a:gd name="connsiteX6" fmla="*/ 170788 w 2049420"/>
                  <a:gd name="connsiteY6" fmla="*/ 1024710 h 1024710"/>
                  <a:gd name="connsiteX7" fmla="*/ 0 w 2049420"/>
                  <a:gd name="connsiteY7" fmla="*/ 853922 h 1024710"/>
                  <a:gd name="connsiteX8" fmla="*/ 0 w 2049420"/>
                  <a:gd name="connsiteY8" fmla="*/ 170788 h 102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420" h="1024710">
                    <a:moveTo>
                      <a:pt x="0" y="170788"/>
                    </a:moveTo>
                    <a:cubicBezTo>
                      <a:pt x="0" y="76464"/>
                      <a:pt x="76464" y="0"/>
                      <a:pt x="170788" y="0"/>
                    </a:cubicBezTo>
                    <a:lnTo>
                      <a:pt x="1878632" y="0"/>
                    </a:lnTo>
                    <a:cubicBezTo>
                      <a:pt x="1972956" y="0"/>
                      <a:pt x="2049420" y="76464"/>
                      <a:pt x="2049420" y="170788"/>
                    </a:cubicBezTo>
                    <a:lnTo>
                      <a:pt x="2049420" y="853922"/>
                    </a:lnTo>
                    <a:cubicBezTo>
                      <a:pt x="2049420" y="948246"/>
                      <a:pt x="1972956" y="1024710"/>
                      <a:pt x="1878632" y="1024710"/>
                    </a:cubicBezTo>
                    <a:lnTo>
                      <a:pt x="170788" y="1024710"/>
                    </a:lnTo>
                    <a:cubicBezTo>
                      <a:pt x="76464" y="1024710"/>
                      <a:pt x="0" y="948246"/>
                      <a:pt x="0" y="853922"/>
                    </a:cubicBezTo>
                    <a:lnTo>
                      <a:pt x="0" y="170788"/>
                    </a:lnTo>
                    <a:close/>
                  </a:path>
                </a:pathLst>
              </a:custGeom>
              <a:solidFill>
                <a:srgbClr val="DEE7D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1462" tIns="141462" rIns="141462" bIns="141462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Evaluate</a:t>
                </a:r>
                <a:endParaRPr lang="it-IT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Figura a mano libera 17"/>
            <p:cNvSpPr/>
            <p:nvPr/>
          </p:nvSpPr>
          <p:spPr bwMode="auto">
            <a:xfrm>
              <a:off x="714348" y="3929066"/>
              <a:ext cx="3119438" cy="2357454"/>
            </a:xfrm>
            <a:custGeom>
              <a:avLst/>
              <a:gdLst>
                <a:gd name="connsiteX0" fmla="*/ 0 w 3118855"/>
                <a:gd name="connsiteY0" fmla="*/ 437999 h 2627943"/>
                <a:gd name="connsiteX1" fmla="*/ 437999 w 3118855"/>
                <a:gd name="connsiteY1" fmla="*/ 0 h 2627943"/>
                <a:gd name="connsiteX2" fmla="*/ 2680856 w 3118855"/>
                <a:gd name="connsiteY2" fmla="*/ 0 h 2627943"/>
                <a:gd name="connsiteX3" fmla="*/ 3118855 w 3118855"/>
                <a:gd name="connsiteY3" fmla="*/ 437999 h 2627943"/>
                <a:gd name="connsiteX4" fmla="*/ 3118855 w 3118855"/>
                <a:gd name="connsiteY4" fmla="*/ 2189944 h 2627943"/>
                <a:gd name="connsiteX5" fmla="*/ 2680856 w 3118855"/>
                <a:gd name="connsiteY5" fmla="*/ 2627943 h 2627943"/>
                <a:gd name="connsiteX6" fmla="*/ 437999 w 3118855"/>
                <a:gd name="connsiteY6" fmla="*/ 2627943 h 2627943"/>
                <a:gd name="connsiteX7" fmla="*/ 0 w 3118855"/>
                <a:gd name="connsiteY7" fmla="*/ 2189944 h 2627943"/>
                <a:gd name="connsiteX8" fmla="*/ 0 w 3118855"/>
                <a:gd name="connsiteY8" fmla="*/ 437999 h 26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8855" h="2627943">
                  <a:moveTo>
                    <a:pt x="0" y="437999"/>
                  </a:moveTo>
                  <a:cubicBezTo>
                    <a:pt x="0" y="196099"/>
                    <a:pt x="196099" y="0"/>
                    <a:pt x="437999" y="0"/>
                  </a:cubicBezTo>
                  <a:lnTo>
                    <a:pt x="2680856" y="0"/>
                  </a:lnTo>
                  <a:cubicBezTo>
                    <a:pt x="2922756" y="0"/>
                    <a:pt x="3118855" y="196099"/>
                    <a:pt x="3118855" y="437999"/>
                  </a:cubicBezTo>
                  <a:lnTo>
                    <a:pt x="3118855" y="2189944"/>
                  </a:lnTo>
                  <a:cubicBezTo>
                    <a:pt x="3118855" y="2431844"/>
                    <a:pt x="2922756" y="2627943"/>
                    <a:pt x="2680856" y="2627943"/>
                  </a:cubicBezTo>
                  <a:lnTo>
                    <a:pt x="437999" y="2627943"/>
                  </a:lnTo>
                  <a:cubicBezTo>
                    <a:pt x="196099" y="2627943"/>
                    <a:pt x="0" y="2431844"/>
                    <a:pt x="0" y="2189944"/>
                  </a:cubicBezTo>
                  <a:lnTo>
                    <a:pt x="0" y="43799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346" tIns="177816" rIns="227346" bIns="17781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How </a:t>
              </a:r>
              <a:endParaRPr lang="en-US" sz="2600" b="1" dirty="0">
                <a:latin typeface="Arial" pitchFamily="34" charset="0"/>
                <a:cs typeface="Arial" pitchFamily="34" charset="0"/>
              </a:endParaRPr>
            </a:p>
            <a:p>
              <a:pPr algn="ctr" defTabSz="1155700">
                <a:spcAft>
                  <a:spcPts val="0"/>
                </a:spcAft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through a </a:t>
              </a:r>
            </a:p>
            <a:p>
              <a:pPr algn="ctr" defTabSz="1155700">
                <a:spcAft>
                  <a:spcPts val="0"/>
                </a:spcAft>
                <a:defRPr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design-assessment-adjustment cycle</a:t>
              </a:r>
              <a:endParaRPr lang="it-IT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8"/>
          <p:cNvSpPr/>
          <p:nvPr/>
        </p:nvSpPr>
        <p:spPr>
          <a:xfrm>
            <a:off x="6177564" y="2571744"/>
            <a:ext cx="2878137" cy="2736863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3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1285" tIns="565495" rIns="491285" bIns="604586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ccia ad arco 11"/>
          <p:cNvSpPr/>
          <p:nvPr/>
        </p:nvSpPr>
        <p:spPr>
          <a:xfrm rot="18012905">
            <a:off x="5856287" y="2245772"/>
            <a:ext cx="3387725" cy="3238500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8129743"/>
              <a:gd name="adj5" fmla="val 54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igura a mano libera 14"/>
          <p:cNvSpPr/>
          <p:nvPr/>
        </p:nvSpPr>
        <p:spPr>
          <a:xfrm>
            <a:off x="3805805" y="1360488"/>
            <a:ext cx="2876411" cy="2736863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4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1285" tIns="565495" rIns="491285" bIns="604586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resistance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ccia ad arco 15"/>
          <p:cNvSpPr/>
          <p:nvPr/>
        </p:nvSpPr>
        <p:spPr>
          <a:xfrm rot="17286637">
            <a:off x="3535362" y="1050385"/>
            <a:ext cx="3387725" cy="3238500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8550822"/>
              <a:gd name="adj5" fmla="val 54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igura a mano libera 16"/>
          <p:cNvSpPr/>
          <p:nvPr/>
        </p:nvSpPr>
        <p:spPr>
          <a:xfrm>
            <a:off x="3918517" y="3886200"/>
            <a:ext cx="2878137" cy="2736863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5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1285" tIns="565495" rIns="491285" bIns="604586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Canopy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</p:txBody>
      </p:sp>
      <p:sp>
        <p:nvSpPr>
          <p:cNvPr id="18" name="Freccia ad arco 17"/>
          <p:cNvSpPr/>
          <p:nvPr/>
        </p:nvSpPr>
        <p:spPr>
          <a:xfrm rot="3145029">
            <a:off x="3849252" y="3593370"/>
            <a:ext cx="3386137" cy="3238500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9118214"/>
              <a:gd name="adj5" fmla="val 54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igura a mano libera 18"/>
          <p:cNvSpPr/>
          <p:nvPr/>
        </p:nvSpPr>
        <p:spPr>
          <a:xfrm>
            <a:off x="1571604" y="2681288"/>
            <a:ext cx="2878137" cy="2736863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6" cstate="print">
              <a:alphaModFix amt="90000"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91285" tIns="565495" rIns="491285" bIns="604586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Biocontrol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gents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ccia ad arco 19"/>
          <p:cNvSpPr/>
          <p:nvPr/>
        </p:nvSpPr>
        <p:spPr>
          <a:xfrm rot="8349683">
            <a:off x="1253535" y="2477945"/>
            <a:ext cx="3386137" cy="3238500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8972143"/>
              <a:gd name="adj5" fmla="val 54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5400000">
            <a:off x="-3242468" y="3271044"/>
            <a:ext cx="6853237" cy="365125"/>
          </a:xfrm>
          <a:prstGeom prst="rect">
            <a:avLst/>
          </a:prstGeom>
          <a:gradFill flip="none" rotWithShape="1">
            <a:gsLst>
              <a:gs pos="0">
                <a:srgbClr val="660033"/>
              </a:gs>
              <a:gs pos="78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7179" name="Immagin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50"/>
            <a:ext cx="12493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igura a mano libera 22"/>
          <p:cNvSpPr/>
          <p:nvPr/>
        </p:nvSpPr>
        <p:spPr>
          <a:xfrm>
            <a:off x="873119" y="785794"/>
            <a:ext cx="2841625" cy="1685925"/>
          </a:xfrm>
          <a:custGeom>
            <a:avLst/>
            <a:gdLst>
              <a:gd name="connsiteX0" fmla="*/ 0 w 3118855"/>
              <a:gd name="connsiteY0" fmla="*/ 437999 h 2627943"/>
              <a:gd name="connsiteX1" fmla="*/ 437999 w 3118855"/>
              <a:gd name="connsiteY1" fmla="*/ 0 h 2627943"/>
              <a:gd name="connsiteX2" fmla="*/ 2680856 w 3118855"/>
              <a:gd name="connsiteY2" fmla="*/ 0 h 2627943"/>
              <a:gd name="connsiteX3" fmla="*/ 3118855 w 3118855"/>
              <a:gd name="connsiteY3" fmla="*/ 437999 h 2627943"/>
              <a:gd name="connsiteX4" fmla="*/ 3118855 w 3118855"/>
              <a:gd name="connsiteY4" fmla="*/ 2189944 h 2627943"/>
              <a:gd name="connsiteX5" fmla="*/ 2680856 w 3118855"/>
              <a:gd name="connsiteY5" fmla="*/ 2627943 h 2627943"/>
              <a:gd name="connsiteX6" fmla="*/ 437999 w 3118855"/>
              <a:gd name="connsiteY6" fmla="*/ 2627943 h 2627943"/>
              <a:gd name="connsiteX7" fmla="*/ 0 w 3118855"/>
              <a:gd name="connsiteY7" fmla="*/ 2189944 h 2627943"/>
              <a:gd name="connsiteX8" fmla="*/ 0 w 3118855"/>
              <a:gd name="connsiteY8" fmla="*/ 437999 h 262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8855" h="2627943">
                <a:moveTo>
                  <a:pt x="0" y="437999"/>
                </a:moveTo>
                <a:cubicBezTo>
                  <a:pt x="0" y="196099"/>
                  <a:pt x="196099" y="0"/>
                  <a:pt x="437999" y="0"/>
                </a:cubicBezTo>
                <a:lnTo>
                  <a:pt x="2680856" y="0"/>
                </a:lnTo>
                <a:cubicBezTo>
                  <a:pt x="2922756" y="0"/>
                  <a:pt x="3118855" y="196099"/>
                  <a:pt x="3118855" y="437999"/>
                </a:cubicBezTo>
                <a:lnTo>
                  <a:pt x="3118855" y="2189944"/>
                </a:lnTo>
                <a:cubicBezTo>
                  <a:pt x="3118855" y="2431844"/>
                  <a:pt x="2922756" y="2627943"/>
                  <a:pt x="2680856" y="2627943"/>
                </a:cubicBezTo>
                <a:lnTo>
                  <a:pt x="437999" y="2627943"/>
                </a:lnTo>
                <a:cubicBezTo>
                  <a:pt x="196099" y="2627943"/>
                  <a:pt x="0" y="2431844"/>
                  <a:pt x="0" y="2189944"/>
                </a:cubicBezTo>
                <a:lnTo>
                  <a:pt x="0" y="43799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346" tIns="177816" rIns="227346" bIns="177816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innovative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cropping systems </a:t>
            </a:r>
          </a:p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on: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 rot="5400000">
            <a:off x="-3242468" y="3271044"/>
            <a:ext cx="6853237" cy="365125"/>
          </a:xfrm>
          <a:prstGeom prst="rect">
            <a:avLst/>
          </a:prstGeom>
          <a:gradFill flip="none" rotWithShape="1">
            <a:gsLst>
              <a:gs pos="0">
                <a:srgbClr val="660033"/>
              </a:gs>
              <a:gs pos="78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12493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17"/>
          <p:cNvGrpSpPr>
            <a:grpSpLocks/>
          </p:cNvGrpSpPr>
          <p:nvPr/>
        </p:nvGrpSpPr>
        <p:grpSpPr bwMode="auto">
          <a:xfrm>
            <a:off x="539552" y="204420"/>
            <a:ext cx="8352929" cy="6104900"/>
            <a:chOff x="431697" y="-1223299"/>
            <a:chExt cx="7940327" cy="6106361"/>
          </a:xfrm>
        </p:grpSpPr>
        <p:sp>
          <p:nvSpPr>
            <p:cNvPr id="9" name="Figura a mano libera 8"/>
            <p:cNvSpPr/>
            <p:nvPr/>
          </p:nvSpPr>
          <p:spPr>
            <a:xfrm>
              <a:off x="431697" y="-86679"/>
              <a:ext cx="7940327" cy="4969741"/>
            </a:xfrm>
            <a:custGeom>
              <a:avLst/>
              <a:gdLst>
                <a:gd name="connsiteX0" fmla="*/ 340666 w 2043956"/>
                <a:gd name="connsiteY0" fmla="*/ 0 h 5544632"/>
                <a:gd name="connsiteX1" fmla="*/ 1703290 w 2043956"/>
                <a:gd name="connsiteY1" fmla="*/ 0 h 5544632"/>
                <a:gd name="connsiteX2" fmla="*/ 2043956 w 2043956"/>
                <a:gd name="connsiteY2" fmla="*/ 340666 h 5544632"/>
                <a:gd name="connsiteX3" fmla="*/ 2043956 w 2043956"/>
                <a:gd name="connsiteY3" fmla="*/ 5544632 h 5544632"/>
                <a:gd name="connsiteX4" fmla="*/ 2043956 w 2043956"/>
                <a:gd name="connsiteY4" fmla="*/ 5544632 h 5544632"/>
                <a:gd name="connsiteX5" fmla="*/ 0 w 2043956"/>
                <a:gd name="connsiteY5" fmla="*/ 5544632 h 5544632"/>
                <a:gd name="connsiteX6" fmla="*/ 0 w 2043956"/>
                <a:gd name="connsiteY6" fmla="*/ 5544632 h 5544632"/>
                <a:gd name="connsiteX7" fmla="*/ 0 w 2043956"/>
                <a:gd name="connsiteY7" fmla="*/ 340666 h 5544632"/>
                <a:gd name="connsiteX8" fmla="*/ 340666 w 2043956"/>
                <a:gd name="connsiteY8" fmla="*/ 0 h 55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956" h="5544632">
                  <a:moveTo>
                    <a:pt x="2043956" y="924123"/>
                  </a:moveTo>
                  <a:lnTo>
                    <a:pt x="2043956" y="4620509"/>
                  </a:lnTo>
                  <a:cubicBezTo>
                    <a:pt x="2043956" y="5130889"/>
                    <a:pt x="1987731" y="5544632"/>
                    <a:pt x="1918374" y="5544632"/>
                  </a:cubicBezTo>
                  <a:lnTo>
                    <a:pt x="0" y="5544632"/>
                  </a:lnTo>
                  <a:lnTo>
                    <a:pt x="0" y="55446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18374" y="0"/>
                  </a:lnTo>
                  <a:cubicBezTo>
                    <a:pt x="1987731" y="0"/>
                    <a:pt x="2043956" y="413743"/>
                    <a:pt x="2043956" y="924123"/>
                  </a:cubicBezTo>
                  <a:close/>
                </a:path>
              </a:pathLst>
            </a:custGeom>
            <a:solidFill>
              <a:srgbClr val="DEE7D1">
                <a:alpha val="96863"/>
              </a:srgbClr>
            </a:solidFill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23603" rIns="347428" bIns="223603" spcCol="1270" anchor="ctr"/>
            <a:lstStyle/>
            <a:p>
              <a:pPr marL="0" lvl="1" indent="-228600" defTabSz="889000">
                <a:spcAft>
                  <a:spcPts val="5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Perform leaf removal at pre flowering stage on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889000">
                <a:spcAft>
                  <a:spcPts val="500"/>
                </a:spcAft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varieties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with very compact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clusters</a:t>
              </a:r>
            </a:p>
            <a:p>
              <a:pPr marL="0" lvl="1" defTabSz="889000">
                <a:spcAft>
                  <a:spcPts val="500"/>
                </a:spcAft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0" lvl="1" indent="-228600" defTabSz="889000">
                <a:spcAft>
                  <a:spcPts val="5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Use epidemiological models to better schedule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889000">
                <a:spcAft>
                  <a:spcPts val="500"/>
                </a:spcAft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treatments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against downy and powdery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mildew</a:t>
              </a:r>
            </a:p>
            <a:p>
              <a:pPr marL="0" lvl="1" indent="-228600" defTabSz="889000">
                <a:spcAft>
                  <a:spcPts val="500"/>
                </a:spcAft>
                <a:buFontTx/>
                <a:buChar char="••"/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0" lvl="1" indent="-228600" defTabSz="889000">
                <a:spcAft>
                  <a:spcPts val="5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Do not mix the BCA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Botector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, Serenade and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889000">
                <a:spcAft>
                  <a:spcPts val="500"/>
                </a:spcAft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AQ10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with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copper</a:t>
              </a:r>
            </a:p>
            <a:p>
              <a:pPr marL="0" lvl="1" defTabSz="889000">
                <a:spcAft>
                  <a:spcPts val="500"/>
                </a:spcAft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0" lvl="1" indent="-228600" defTabSz="889000">
                <a:spcAft>
                  <a:spcPts val="500"/>
                </a:spcAft>
                <a:buFontTx/>
                <a:buChar char="••"/>
                <a:defRPr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A possible bio control strategy for the larvae of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889000">
                <a:spcAft>
                  <a:spcPts val="500"/>
                </a:spcAft>
                <a:defRPr/>
              </a:pPr>
              <a:r>
                <a:rPr lang="en-US" sz="2000" i="1" dirty="0" err="1" smtClean="0">
                  <a:latin typeface="Arial" pitchFamily="34" charset="0"/>
                  <a:cs typeface="Arial" pitchFamily="34" charset="0"/>
                </a:rPr>
                <a:t>Scaphoideus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titanus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could be the use of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Mycotal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1458463" y="-1223299"/>
              <a:ext cx="5886793" cy="992570"/>
            </a:xfrm>
            <a:custGeom>
              <a:avLst/>
              <a:gdLst>
                <a:gd name="connsiteX0" fmla="*/ 0 w 3118855"/>
                <a:gd name="connsiteY0" fmla="*/ 437999 h 2627943"/>
                <a:gd name="connsiteX1" fmla="*/ 437999 w 3118855"/>
                <a:gd name="connsiteY1" fmla="*/ 0 h 2627943"/>
                <a:gd name="connsiteX2" fmla="*/ 2680856 w 3118855"/>
                <a:gd name="connsiteY2" fmla="*/ 0 h 2627943"/>
                <a:gd name="connsiteX3" fmla="*/ 3118855 w 3118855"/>
                <a:gd name="connsiteY3" fmla="*/ 437999 h 2627943"/>
                <a:gd name="connsiteX4" fmla="*/ 3118855 w 3118855"/>
                <a:gd name="connsiteY4" fmla="*/ 2189944 h 2627943"/>
                <a:gd name="connsiteX5" fmla="*/ 2680856 w 3118855"/>
                <a:gd name="connsiteY5" fmla="*/ 2627943 h 2627943"/>
                <a:gd name="connsiteX6" fmla="*/ 437999 w 3118855"/>
                <a:gd name="connsiteY6" fmla="*/ 2627943 h 2627943"/>
                <a:gd name="connsiteX7" fmla="*/ 0 w 3118855"/>
                <a:gd name="connsiteY7" fmla="*/ 2189944 h 2627943"/>
                <a:gd name="connsiteX8" fmla="*/ 0 w 3118855"/>
                <a:gd name="connsiteY8" fmla="*/ 437999 h 26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8855" h="2627943">
                  <a:moveTo>
                    <a:pt x="0" y="437999"/>
                  </a:moveTo>
                  <a:cubicBezTo>
                    <a:pt x="0" y="196099"/>
                    <a:pt x="196099" y="0"/>
                    <a:pt x="437999" y="0"/>
                  </a:cubicBezTo>
                  <a:lnTo>
                    <a:pt x="2680856" y="0"/>
                  </a:lnTo>
                  <a:cubicBezTo>
                    <a:pt x="2922756" y="0"/>
                    <a:pt x="3118855" y="196099"/>
                    <a:pt x="3118855" y="437999"/>
                  </a:cubicBezTo>
                  <a:lnTo>
                    <a:pt x="3118855" y="2189944"/>
                  </a:lnTo>
                  <a:cubicBezTo>
                    <a:pt x="3118855" y="2431844"/>
                    <a:pt x="2922756" y="2627943"/>
                    <a:pt x="2680856" y="2627943"/>
                  </a:cubicBezTo>
                  <a:lnTo>
                    <a:pt x="437999" y="2627943"/>
                  </a:lnTo>
                  <a:cubicBezTo>
                    <a:pt x="196099" y="2627943"/>
                    <a:pt x="0" y="2431844"/>
                    <a:pt x="0" y="2189944"/>
                  </a:cubicBezTo>
                  <a:lnTo>
                    <a:pt x="0" y="43799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346" tIns="177816" rIns="227346" bIns="17781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Recommendations to end-users</a:t>
              </a:r>
            </a:p>
          </p:txBody>
        </p:sp>
      </p:grpSp>
      <p:pic>
        <p:nvPicPr>
          <p:cNvPr id="1026" name="Picture 2" descr="C:\Users\Horta2.HORTA\Dropbox\Sara\UCSC\Progetti\VineMan\Dissemination\Leaflet\Core Organi leaflet\Snapshot vite.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57" y="3101199"/>
            <a:ext cx="1919824" cy="13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rta2.HORTA\Dropbox\Sara\UCSC\Progetti\VineMan\Dissemination\Leaflet\Core Organi leaflet\Basal leaves remo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7267"/>
            <a:ext cx="19198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rta2.HORTA\Dropbox\Sara\UCSC\Progetti\VineMan\Dissemination\Leaflet\Core Organi leaflet\Micotal_vs_nynp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8919"/>
          <a:stretch/>
        </p:blipFill>
        <p:spPr bwMode="auto">
          <a:xfrm>
            <a:off x="6684580" y="4643853"/>
            <a:ext cx="18954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233</Words>
  <Application>Microsoft Office PowerPoint</Application>
  <PresentationFormat>Presentazione su schermo (4:3)</PresentationFormat>
  <Paragraphs>49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UCSC Piacenza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saraelisabetta.legle</dc:creator>
  <cp:lastModifiedBy>Horta2</cp:lastModifiedBy>
  <cp:revision>27</cp:revision>
  <dcterms:created xsi:type="dcterms:W3CDTF">2012-01-17T16:55:50Z</dcterms:created>
  <dcterms:modified xsi:type="dcterms:W3CDTF">2014-09-29T12:32:59Z</dcterms:modified>
</cp:coreProperties>
</file>